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15"/>
  </p:notesMasterIdLst>
  <p:sldIdLst>
    <p:sldId id="256" r:id="rId2"/>
    <p:sldId id="304" r:id="rId3"/>
    <p:sldId id="260" r:id="rId4"/>
    <p:sldId id="261" r:id="rId5"/>
    <p:sldId id="262" r:id="rId6"/>
    <p:sldId id="263" r:id="rId7"/>
    <p:sldId id="281" r:id="rId8"/>
    <p:sldId id="287" r:id="rId9"/>
    <p:sldId id="273" r:id="rId10"/>
    <p:sldId id="307" r:id="rId11"/>
    <p:sldId id="271" r:id="rId12"/>
    <p:sldId id="344" r:id="rId13"/>
    <p:sldId id="270" r:id="rId14"/>
  </p:sldIdLst>
  <p:sldSz cx="9144000" cy="5143500" type="screen16x9"/>
  <p:notesSz cx="6858000" cy="9144000"/>
  <p:embeddedFontLs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Medium" panose="020F0502020204030204" pitchFamily="34" charset="0"/>
      <p:regular r:id="rId20"/>
      <p:bold r:id="rId21"/>
      <p:italic r:id="rId22"/>
      <p:boldItalic r:id="rId23"/>
    </p:embeddedFont>
    <p:embeddedFont>
      <p:font typeface="Playfair Display" pitchFamily="2" charset="77"/>
      <p:regular r:id="rId24"/>
      <p:bold r:id="rId25"/>
      <p:italic r:id="rId26"/>
      <p:boldItalic r:id="rId27"/>
    </p:embeddedFont>
    <p:embeddedFont>
      <p:font typeface="Quicksand" pitchFamily="2" charset="7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461B06-55CA-4721-A301-B4B9A89A6649}">
  <a:tblStyle styleId="{08461B06-55CA-4721-A301-B4B9A89A66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>
      <p:cViewPr varScale="1">
        <p:scale>
          <a:sx n="137" d="100"/>
          <a:sy n="137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16df5c0f9c_0_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116df5c0f9c_0_2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402930dac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402930dac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402930d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402930d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02930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02930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ac187c80fb_4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ac187c80fb_4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6372329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6372329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6df5c0f9c_0_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6df5c0f9c_0_2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3723294b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63723294b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6df5c0f9c_0_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116df5c0f9c_0_2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16df5c0f9c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16df5c0f9c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63723294b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63723294b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43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/>
          <p:nvPr/>
        </p:nvSpPr>
        <p:spPr>
          <a:xfrm rot="10800000">
            <a:off x="709260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2"/>
          <p:cNvSpPr/>
          <p:nvPr/>
        </p:nvSpPr>
        <p:spPr>
          <a:xfrm rot="5400000">
            <a:off x="8328300" y="143125"/>
            <a:ext cx="10077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7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3"/>
          <p:cNvSpPr/>
          <p:nvPr/>
        </p:nvSpPr>
        <p:spPr>
          <a:xfrm rot="5400000">
            <a:off x="-691350" y="3730950"/>
            <a:ext cx="2055300" cy="769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3"/>
          <p:cNvSpPr/>
          <p:nvPr/>
        </p:nvSpPr>
        <p:spPr>
          <a:xfrm rot="10800000">
            <a:off x="8126988" y="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5"/>
          <p:cNvSpPr/>
          <p:nvPr/>
        </p:nvSpPr>
        <p:spPr>
          <a:xfrm rot="5400000">
            <a:off x="-332562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5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8459550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48500" y="4273800"/>
            <a:ext cx="1007700" cy="7317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9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0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1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9100" y="0"/>
            <a:ext cx="3505200" cy="394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43775" y="0"/>
            <a:ext cx="3266400" cy="36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/>
          <p:nvPr/>
        </p:nvSpPr>
        <p:spPr>
          <a:xfrm rot="5400000">
            <a:off x="-667050" y="375517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8459538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451485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473190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19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5804550" y="15340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4575300"/>
            <a:ext cx="5181600" cy="568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1586250" y="3356050"/>
            <a:ext cx="59715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2529600" y="2784550"/>
            <a:ext cx="4084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/>
          <p:nvPr/>
        </p:nvSpPr>
        <p:spPr>
          <a:xfrm rot="5400000">
            <a:off x="-14325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4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2257425" y="4422300"/>
            <a:ext cx="3023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2"/>
          </p:nvPr>
        </p:nvSpPr>
        <p:spPr>
          <a:xfrm>
            <a:off x="2013761" y="1268013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3"/>
          </p:nvPr>
        </p:nvSpPr>
        <p:spPr>
          <a:xfrm>
            <a:off x="723750" y="165297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4"/>
          </p:nvPr>
        </p:nvSpPr>
        <p:spPr>
          <a:xfrm>
            <a:off x="2013761" y="363795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5"/>
          </p:nvPr>
        </p:nvSpPr>
        <p:spPr>
          <a:xfrm>
            <a:off x="723750" y="4022900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6"/>
          </p:nvPr>
        </p:nvSpPr>
        <p:spPr>
          <a:xfrm>
            <a:off x="4707147" y="2452975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7"/>
          </p:nvPr>
        </p:nvSpPr>
        <p:spPr>
          <a:xfrm>
            <a:off x="4707150" y="2837925"/>
            <a:ext cx="37131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/>
          <p:nvPr/>
        </p:nvSpPr>
        <p:spPr>
          <a:xfrm rot="10800000">
            <a:off x="0" y="4429375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0"/>
          <p:cNvSpPr/>
          <p:nvPr/>
        </p:nvSpPr>
        <p:spPr>
          <a:xfrm rot="5400000">
            <a:off x="8459538" y="332425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41"/>
          <p:cNvSpPr/>
          <p:nvPr/>
        </p:nvSpPr>
        <p:spPr>
          <a:xfrm rot="5400000">
            <a:off x="7753050" y="6670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2" y="479160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8" r:id="rId3"/>
    <p:sldLayoutId id="2147483659" r:id="rId4"/>
    <p:sldLayoutId id="2147483673" r:id="rId5"/>
    <p:sldLayoutId id="2147483674" r:id="rId6"/>
    <p:sldLayoutId id="2147483678" r:id="rId7"/>
    <p:sldLayoutId id="2147483686" r:id="rId8"/>
    <p:sldLayoutId id="2147483687" r:id="rId9"/>
    <p:sldLayoutId id="2147483688" r:id="rId10"/>
    <p:sldLayoutId id="2147483689" r:id="rId11"/>
    <p:sldLayoutId id="2147483691" r:id="rId12"/>
    <p:sldLayoutId id="2147483701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nure.netlify.ap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Soil Management using IoT and ML</a:t>
            </a:r>
            <a:endParaRPr dirty="0"/>
          </a:p>
        </p:txBody>
      </p:sp>
      <p:sp>
        <p:nvSpPr>
          <p:cNvPr id="438" name="Google Shape;438;p67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end-to-end solution for assisting farmers</a:t>
            </a:r>
            <a:endParaRPr dirty="0"/>
          </a:p>
        </p:txBody>
      </p:sp>
      <p:pic>
        <p:nvPicPr>
          <p:cNvPr id="3" name="Picture 2" descr="A green and orange logo&#10;&#10;Description automatically generated">
            <a:extLst>
              <a:ext uri="{FF2B5EF4-FFF2-40B4-BE49-F238E27FC236}">
                <a16:creationId xmlns:a16="http://schemas.microsoft.com/office/drawing/2014/main" id="{C309F684-2358-0013-C167-9A8A1274E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78" y="187998"/>
            <a:ext cx="2707518" cy="1072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18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Value Proposition</a:t>
            </a:r>
          </a:p>
        </p:txBody>
      </p:sp>
      <p:sp>
        <p:nvSpPr>
          <p:cNvPr id="2046" name="Google Shape;2046;p118"/>
          <p:cNvSpPr txBox="1">
            <a:spLocks noGrp="1"/>
          </p:cNvSpPr>
          <p:nvPr>
            <p:ph type="title" idx="4294967295"/>
          </p:nvPr>
        </p:nvSpPr>
        <p:spPr>
          <a:xfrm>
            <a:off x="882344" y="1574574"/>
            <a:ext cx="2457204" cy="2169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400" b="0" dirty="0">
                <a:latin typeface="Montserrat"/>
                <a:ea typeface="Montserrat"/>
                <a:cs typeface="Montserrat"/>
                <a:sym typeface="Montserrat"/>
              </a:rPr>
              <a:t>1. Our MATNURE would be rich in nutrients which will help in getting high organic yield.</a:t>
            </a:r>
            <a:br>
              <a:rPr lang="en-IN" sz="1400" b="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IN" sz="1400" b="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IN" sz="1400" b="0" dirty="0">
                <a:latin typeface="Montserrat"/>
                <a:ea typeface="Montserrat"/>
                <a:cs typeface="Montserrat"/>
                <a:sym typeface="Montserrat"/>
              </a:rPr>
              <a:t>2. Data Driven Decision making increases crop-yield</a:t>
            </a:r>
          </a:p>
        </p:txBody>
      </p:sp>
      <p:pic>
        <p:nvPicPr>
          <p:cNvPr id="5" name="Picture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7DB4D0DA-2120-B667-1BBA-1B0E8E2BE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50" y="1399374"/>
            <a:ext cx="4301648" cy="2344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E51618-255A-EDFF-67C3-5127E037B71D}"/>
              </a:ext>
            </a:extLst>
          </p:cNvPr>
          <p:cNvSpPr txBox="1"/>
          <p:nvPr/>
        </p:nvSpPr>
        <p:spPr>
          <a:xfrm>
            <a:off x="5160065" y="3744125"/>
            <a:ext cx="3260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Soil Health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Consumer’s Health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>
            <a:spLocks noGrp="1"/>
          </p:cNvSpPr>
          <p:nvPr>
            <p:ph type="title"/>
          </p:nvPr>
        </p:nvSpPr>
        <p:spPr>
          <a:xfrm>
            <a:off x="723900" y="147115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Model</a:t>
            </a:r>
            <a:endParaRPr dirty="0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93EA9FC7-3B7B-34B5-2F22-57B98188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3" y="934500"/>
            <a:ext cx="7611117" cy="3904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5"/>
          <p:cNvSpPr txBox="1">
            <a:spLocks noGrp="1"/>
          </p:cNvSpPr>
          <p:nvPr>
            <p:ph type="subTitle" idx="1"/>
          </p:nvPr>
        </p:nvSpPr>
        <p:spPr>
          <a:xfrm>
            <a:off x="5056193" y="2227150"/>
            <a:ext cx="3363900" cy="16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en-IN" dirty="0">
                <a:hlinkClick r:id="rId3"/>
              </a:rPr>
              <a:t>MATNURE-Website</a:t>
            </a:r>
            <a:endParaRPr dirty="0"/>
          </a:p>
        </p:txBody>
      </p:sp>
      <p:sp>
        <p:nvSpPr>
          <p:cNvPr id="2188" name="Google Shape;2188;p125"/>
          <p:cNvSpPr txBox="1">
            <a:spLocks noGrp="1"/>
          </p:cNvSpPr>
          <p:nvPr>
            <p:ph type="title"/>
          </p:nvPr>
        </p:nvSpPr>
        <p:spPr>
          <a:xfrm>
            <a:off x="5045100" y="1654450"/>
            <a:ext cx="33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Visit our web!</a:t>
            </a:r>
            <a:endParaRPr dirty="0"/>
          </a:p>
        </p:txBody>
      </p:sp>
      <p:pic>
        <p:nvPicPr>
          <p:cNvPr id="2189" name="Google Shape;2189;p12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490472" y="1532950"/>
            <a:ext cx="2953512" cy="162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25"/>
          <p:cNvSpPr/>
          <p:nvPr/>
        </p:nvSpPr>
        <p:spPr>
          <a:xfrm>
            <a:off x="1403545" y="1416680"/>
            <a:ext cx="3158874" cy="2518844"/>
          </a:xfrm>
          <a:custGeom>
            <a:avLst/>
            <a:gdLst/>
            <a:ahLst/>
            <a:cxnLst/>
            <a:rect l="l" t="t" r="r" b="b"/>
            <a:pathLst>
              <a:path w="136985" h="109230" extrusionOk="0">
                <a:moveTo>
                  <a:pt x="130648" y="5124"/>
                </a:moveTo>
                <a:lnTo>
                  <a:pt x="130648" y="75445"/>
                </a:lnTo>
                <a:lnTo>
                  <a:pt x="5722" y="75445"/>
                </a:lnTo>
                <a:lnTo>
                  <a:pt x="5722" y="5124"/>
                </a:lnTo>
                <a:close/>
                <a:moveTo>
                  <a:pt x="4219" y="1"/>
                </a:moveTo>
                <a:cubicBezTo>
                  <a:pt x="2029" y="1"/>
                  <a:pt x="1" y="1358"/>
                  <a:pt x="1" y="3622"/>
                </a:cubicBezTo>
                <a:lnTo>
                  <a:pt x="1" y="81239"/>
                </a:lnTo>
                <a:lnTo>
                  <a:pt x="1" y="88861"/>
                </a:lnTo>
                <a:lnTo>
                  <a:pt x="1" y="89314"/>
                </a:lnTo>
                <a:cubicBezTo>
                  <a:pt x="1" y="91504"/>
                  <a:pt x="2029" y="93550"/>
                  <a:pt x="4219" y="93550"/>
                </a:cubicBezTo>
                <a:lnTo>
                  <a:pt x="54769" y="93550"/>
                </a:lnTo>
                <a:cubicBezTo>
                  <a:pt x="54769" y="93550"/>
                  <a:pt x="54679" y="98602"/>
                  <a:pt x="52723" y="101915"/>
                </a:cubicBezTo>
                <a:cubicBezTo>
                  <a:pt x="52506" y="102295"/>
                  <a:pt x="52198" y="102675"/>
                  <a:pt x="51890" y="102965"/>
                </a:cubicBezTo>
                <a:cubicBezTo>
                  <a:pt x="51057" y="103870"/>
                  <a:pt x="50080" y="104776"/>
                  <a:pt x="49247" y="105536"/>
                </a:cubicBezTo>
                <a:cubicBezTo>
                  <a:pt x="47672" y="106966"/>
                  <a:pt x="46767" y="108107"/>
                  <a:pt x="48577" y="108632"/>
                </a:cubicBezTo>
                <a:cubicBezTo>
                  <a:pt x="49247" y="109012"/>
                  <a:pt x="50388" y="109229"/>
                  <a:pt x="52343" y="109229"/>
                </a:cubicBezTo>
                <a:lnTo>
                  <a:pt x="85620" y="109229"/>
                </a:lnTo>
                <a:cubicBezTo>
                  <a:pt x="88934" y="109229"/>
                  <a:pt x="90147" y="108940"/>
                  <a:pt x="90147" y="107727"/>
                </a:cubicBezTo>
                <a:cubicBezTo>
                  <a:pt x="90219" y="106821"/>
                  <a:pt x="87811" y="104776"/>
                  <a:pt x="86073" y="102965"/>
                </a:cubicBezTo>
                <a:cubicBezTo>
                  <a:pt x="85620" y="102603"/>
                  <a:pt x="85313" y="102060"/>
                  <a:pt x="85005" y="101535"/>
                </a:cubicBezTo>
                <a:lnTo>
                  <a:pt x="84552" y="101535"/>
                </a:lnTo>
                <a:cubicBezTo>
                  <a:pt x="82742" y="98221"/>
                  <a:pt x="82669" y="93550"/>
                  <a:pt x="82669" y="93550"/>
                </a:cubicBezTo>
                <a:lnTo>
                  <a:pt x="132531" y="93550"/>
                </a:lnTo>
                <a:cubicBezTo>
                  <a:pt x="134794" y="93550"/>
                  <a:pt x="136985" y="91504"/>
                  <a:pt x="136985" y="89314"/>
                </a:cubicBezTo>
                <a:lnTo>
                  <a:pt x="136985" y="88861"/>
                </a:lnTo>
                <a:lnTo>
                  <a:pt x="136985" y="81239"/>
                </a:lnTo>
                <a:lnTo>
                  <a:pt x="136985" y="3622"/>
                </a:lnTo>
                <a:cubicBezTo>
                  <a:pt x="136985" y="1358"/>
                  <a:pt x="134794" y="1"/>
                  <a:pt x="1325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1" name="Google Shape;2191;p125"/>
          <p:cNvPicPr preferRelativeResize="0"/>
          <p:nvPr/>
        </p:nvPicPr>
        <p:blipFill>
          <a:blip r:embed="rId5"/>
          <a:srcRect/>
          <a:stretch/>
        </p:blipFill>
        <p:spPr>
          <a:xfrm>
            <a:off x="991775" y="2441448"/>
            <a:ext cx="1078875" cy="15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125"/>
          <p:cNvSpPr/>
          <p:nvPr/>
        </p:nvSpPr>
        <p:spPr>
          <a:xfrm>
            <a:off x="866175" y="2357975"/>
            <a:ext cx="1334287" cy="1743108"/>
          </a:xfrm>
          <a:custGeom>
            <a:avLst/>
            <a:gdLst/>
            <a:ahLst/>
            <a:cxnLst/>
            <a:rect l="l" t="t" r="r" b="b"/>
            <a:pathLst>
              <a:path w="61794" h="80189" extrusionOk="0">
                <a:moveTo>
                  <a:pt x="55456" y="7079"/>
                </a:moveTo>
                <a:lnTo>
                  <a:pt x="55456" y="73399"/>
                </a:lnTo>
                <a:lnTo>
                  <a:pt x="6120" y="73399"/>
                </a:lnTo>
                <a:lnTo>
                  <a:pt x="6120" y="7079"/>
                </a:lnTo>
                <a:close/>
                <a:moveTo>
                  <a:pt x="3241" y="0"/>
                </a:moveTo>
                <a:cubicBezTo>
                  <a:pt x="1430" y="0"/>
                  <a:pt x="0" y="1430"/>
                  <a:pt x="0" y="3241"/>
                </a:cubicBezTo>
                <a:lnTo>
                  <a:pt x="0" y="76947"/>
                </a:lnTo>
                <a:cubicBezTo>
                  <a:pt x="0" y="78758"/>
                  <a:pt x="1430" y="80188"/>
                  <a:pt x="3241" y="80188"/>
                </a:cubicBezTo>
                <a:lnTo>
                  <a:pt x="58534" y="80188"/>
                </a:lnTo>
                <a:cubicBezTo>
                  <a:pt x="60345" y="80188"/>
                  <a:pt x="61793" y="78758"/>
                  <a:pt x="61793" y="76947"/>
                </a:cubicBezTo>
                <a:lnTo>
                  <a:pt x="61793" y="3241"/>
                </a:lnTo>
                <a:cubicBezTo>
                  <a:pt x="61793" y="1430"/>
                  <a:pt x="60345" y="0"/>
                  <a:pt x="585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1"/>
          <p:cNvSpPr txBox="1">
            <a:spLocks noGrp="1"/>
          </p:cNvSpPr>
          <p:nvPr>
            <p:ph type="title"/>
          </p:nvPr>
        </p:nvSpPr>
        <p:spPr>
          <a:xfrm>
            <a:off x="445273" y="0"/>
            <a:ext cx="3570136" cy="36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800" dirty="0"/>
              <a:t>Sowing the seeds of a healthier future through organic innovation.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68B2A-2C42-5185-55D9-7B64D967F2A8}"/>
              </a:ext>
            </a:extLst>
          </p:cNvPr>
          <p:cNvSpPr txBox="1"/>
          <p:nvPr/>
        </p:nvSpPr>
        <p:spPr>
          <a:xfrm>
            <a:off x="1148964" y="246490"/>
            <a:ext cx="228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Playfair Display" pitchFamily="2" charset="77"/>
              </a:rPr>
              <a:t>Thanks!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1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know(Problem Statement)?</a:t>
            </a:r>
            <a:endParaRPr dirty="0"/>
          </a:p>
        </p:txBody>
      </p:sp>
      <p:grpSp>
        <p:nvGrpSpPr>
          <p:cNvPr id="1825" name="Google Shape;1825;p115"/>
          <p:cNvGrpSpPr/>
          <p:nvPr/>
        </p:nvGrpSpPr>
        <p:grpSpPr>
          <a:xfrm>
            <a:off x="3934400" y="1754346"/>
            <a:ext cx="4197446" cy="2236133"/>
            <a:chOff x="233350" y="949250"/>
            <a:chExt cx="7137300" cy="3802300"/>
          </a:xfrm>
        </p:grpSpPr>
        <p:sp>
          <p:nvSpPr>
            <p:cNvPr id="1826" name="Google Shape;1826;p11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1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11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1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1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1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1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1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1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1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1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1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1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1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1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1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1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1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1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1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1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1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1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1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1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1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1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1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1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1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1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1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1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1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1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1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1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1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1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1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1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1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1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1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1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1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1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1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1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1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1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8" name="Google Shape;1878;p115"/>
          <p:cNvSpPr txBox="1">
            <a:spLocks noGrp="1"/>
          </p:cNvSpPr>
          <p:nvPr>
            <p:ph type="body" idx="4294967295"/>
          </p:nvPr>
        </p:nvSpPr>
        <p:spPr>
          <a:xfrm>
            <a:off x="1250267" y="1217688"/>
            <a:ext cx="3028349" cy="779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10,600 farmers commit suicide every year due to crop failure. </a:t>
            </a:r>
          </a:p>
        </p:txBody>
      </p:sp>
      <p:sp>
        <p:nvSpPr>
          <p:cNvPr id="1880" name="Google Shape;1880;p115"/>
          <p:cNvSpPr txBox="1">
            <a:spLocks noGrp="1"/>
          </p:cNvSpPr>
          <p:nvPr>
            <p:ph type="body" idx="4294967295"/>
          </p:nvPr>
        </p:nvSpPr>
        <p:spPr>
          <a:xfrm>
            <a:off x="1249271" y="2070525"/>
            <a:ext cx="2326555" cy="752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By 2050, 90% of the soil will be Degraded.</a:t>
            </a:r>
            <a:endParaRPr sz="1400" dirty="0"/>
          </a:p>
        </p:txBody>
      </p:sp>
      <p:sp>
        <p:nvSpPr>
          <p:cNvPr id="1882" name="Google Shape;1882;p115"/>
          <p:cNvSpPr txBox="1">
            <a:spLocks noGrp="1"/>
          </p:cNvSpPr>
          <p:nvPr>
            <p:ph type="body" idx="4294967295"/>
          </p:nvPr>
        </p:nvSpPr>
        <p:spPr>
          <a:xfrm>
            <a:off x="1241922" y="2879079"/>
            <a:ext cx="2850834" cy="929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chemeClr val="dk1"/>
                </a:solidFill>
              </a:rPr>
              <a:t>Changing from chemical to organic farming requires 2-3 years of time for soil to adapt.</a:t>
            </a:r>
          </a:p>
        </p:txBody>
      </p:sp>
      <p:grpSp>
        <p:nvGrpSpPr>
          <p:cNvPr id="1883" name="Google Shape;1883;p115"/>
          <p:cNvGrpSpPr/>
          <p:nvPr/>
        </p:nvGrpSpPr>
        <p:grpSpPr>
          <a:xfrm>
            <a:off x="1086376" y="1359310"/>
            <a:ext cx="162896" cy="278710"/>
            <a:chOff x="7601242" y="3729267"/>
            <a:chExt cx="222566" cy="380803"/>
          </a:xfrm>
        </p:grpSpPr>
        <p:sp>
          <p:nvSpPr>
            <p:cNvPr id="1884" name="Google Shape;1884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6" name="Google Shape;1886;p115"/>
          <p:cNvGrpSpPr/>
          <p:nvPr/>
        </p:nvGrpSpPr>
        <p:grpSpPr>
          <a:xfrm>
            <a:off x="1079026" y="2204186"/>
            <a:ext cx="162896" cy="278710"/>
            <a:chOff x="7601242" y="3729267"/>
            <a:chExt cx="222566" cy="380803"/>
          </a:xfrm>
        </p:grpSpPr>
        <p:sp>
          <p:nvSpPr>
            <p:cNvPr id="1887" name="Google Shape;1887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9" name="Google Shape;1889;p115"/>
          <p:cNvGrpSpPr/>
          <p:nvPr/>
        </p:nvGrpSpPr>
        <p:grpSpPr>
          <a:xfrm>
            <a:off x="1080964" y="3043351"/>
            <a:ext cx="162896" cy="278710"/>
            <a:chOff x="7601242" y="3729267"/>
            <a:chExt cx="222566" cy="380803"/>
          </a:xfrm>
        </p:grpSpPr>
        <p:sp>
          <p:nvSpPr>
            <p:cNvPr id="1890" name="Google Shape;1890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115"/>
          <p:cNvGrpSpPr/>
          <p:nvPr/>
        </p:nvGrpSpPr>
        <p:grpSpPr>
          <a:xfrm>
            <a:off x="4212751" y="1769531"/>
            <a:ext cx="162896" cy="278710"/>
            <a:chOff x="7601242" y="3729267"/>
            <a:chExt cx="222566" cy="380803"/>
          </a:xfrm>
        </p:grpSpPr>
        <p:sp>
          <p:nvSpPr>
            <p:cNvPr id="1893" name="Google Shape;1893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5" name="Google Shape;1895;p115"/>
          <p:cNvGrpSpPr/>
          <p:nvPr/>
        </p:nvGrpSpPr>
        <p:grpSpPr>
          <a:xfrm>
            <a:off x="7231090" y="2354371"/>
            <a:ext cx="162896" cy="278710"/>
            <a:chOff x="7601242" y="3729267"/>
            <a:chExt cx="222566" cy="380803"/>
          </a:xfrm>
        </p:grpSpPr>
        <p:sp>
          <p:nvSpPr>
            <p:cNvPr id="1896" name="Google Shape;1896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115"/>
          <p:cNvGrpSpPr/>
          <p:nvPr/>
        </p:nvGrpSpPr>
        <p:grpSpPr>
          <a:xfrm>
            <a:off x="7651276" y="3320868"/>
            <a:ext cx="162896" cy="278710"/>
            <a:chOff x="7601242" y="3729267"/>
            <a:chExt cx="222566" cy="380803"/>
          </a:xfrm>
        </p:grpSpPr>
        <p:sp>
          <p:nvSpPr>
            <p:cNvPr id="1899" name="Google Shape;1899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1" name="Google Shape;1901;p115"/>
          <p:cNvGrpSpPr/>
          <p:nvPr/>
        </p:nvGrpSpPr>
        <p:grpSpPr>
          <a:xfrm>
            <a:off x="4841401" y="3320868"/>
            <a:ext cx="162896" cy="278710"/>
            <a:chOff x="7601242" y="3729267"/>
            <a:chExt cx="222566" cy="380803"/>
          </a:xfrm>
        </p:grpSpPr>
        <p:sp>
          <p:nvSpPr>
            <p:cNvPr id="1902" name="Google Shape;1902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115"/>
          <p:cNvGrpSpPr/>
          <p:nvPr/>
        </p:nvGrpSpPr>
        <p:grpSpPr>
          <a:xfrm>
            <a:off x="5621160" y="2128535"/>
            <a:ext cx="162896" cy="278710"/>
            <a:chOff x="7601242" y="3729267"/>
            <a:chExt cx="222566" cy="380803"/>
          </a:xfrm>
        </p:grpSpPr>
        <p:sp>
          <p:nvSpPr>
            <p:cNvPr id="1905" name="Google Shape;1905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115"/>
          <p:cNvGrpSpPr/>
          <p:nvPr/>
        </p:nvGrpSpPr>
        <p:grpSpPr>
          <a:xfrm>
            <a:off x="5891594" y="1716442"/>
            <a:ext cx="162896" cy="278710"/>
            <a:chOff x="7601242" y="3729267"/>
            <a:chExt cx="222566" cy="380803"/>
          </a:xfrm>
        </p:grpSpPr>
        <p:sp>
          <p:nvSpPr>
            <p:cNvPr id="1908" name="Google Shape;1908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115"/>
          <p:cNvGrpSpPr/>
          <p:nvPr/>
        </p:nvGrpSpPr>
        <p:grpSpPr>
          <a:xfrm>
            <a:off x="6791780" y="2425883"/>
            <a:ext cx="162896" cy="278710"/>
            <a:chOff x="7601242" y="3729267"/>
            <a:chExt cx="222566" cy="380803"/>
          </a:xfrm>
        </p:grpSpPr>
        <p:sp>
          <p:nvSpPr>
            <p:cNvPr id="1911" name="Google Shape;1911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3" name="Google Shape;1913;p115"/>
          <p:cNvGrpSpPr/>
          <p:nvPr/>
        </p:nvGrpSpPr>
        <p:grpSpPr>
          <a:xfrm>
            <a:off x="4375651" y="2527543"/>
            <a:ext cx="162896" cy="278710"/>
            <a:chOff x="7601242" y="3729267"/>
            <a:chExt cx="222566" cy="380803"/>
          </a:xfrm>
        </p:grpSpPr>
        <p:sp>
          <p:nvSpPr>
            <p:cNvPr id="1914" name="Google Shape;1914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115"/>
          <p:cNvGrpSpPr/>
          <p:nvPr/>
        </p:nvGrpSpPr>
        <p:grpSpPr>
          <a:xfrm>
            <a:off x="4747126" y="2108756"/>
            <a:ext cx="162896" cy="278710"/>
            <a:chOff x="7601242" y="3729267"/>
            <a:chExt cx="222566" cy="380803"/>
          </a:xfrm>
        </p:grpSpPr>
        <p:sp>
          <p:nvSpPr>
            <p:cNvPr id="1917" name="Google Shape;1917;p115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15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82;p115">
            <a:extLst>
              <a:ext uri="{FF2B5EF4-FFF2-40B4-BE49-F238E27FC236}">
                <a16:creationId xmlns:a16="http://schemas.microsoft.com/office/drawing/2014/main" id="{1B464138-5458-9F42-8E3B-B6A537CD5416}"/>
              </a:ext>
            </a:extLst>
          </p:cNvPr>
          <p:cNvSpPr txBox="1">
            <a:spLocks/>
          </p:cNvSpPr>
          <p:nvPr/>
        </p:nvSpPr>
        <p:spPr>
          <a:xfrm>
            <a:off x="1143426" y="3761037"/>
            <a:ext cx="2850834" cy="92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buNone/>
            </a:pPr>
            <a:r>
              <a:rPr lang="en-IN" sz="1400" dirty="0">
                <a:effectLst/>
                <a:latin typeface="Montserrat" pitchFamily="2" charset="77"/>
              </a:rPr>
              <a:t>Nearly 27,000 species go extinct every year due to soil degradation.</a:t>
            </a:r>
          </a:p>
        </p:txBody>
      </p:sp>
      <p:grpSp>
        <p:nvGrpSpPr>
          <p:cNvPr id="60" name="Google Shape;1910;p115">
            <a:extLst>
              <a:ext uri="{FF2B5EF4-FFF2-40B4-BE49-F238E27FC236}">
                <a16:creationId xmlns:a16="http://schemas.microsoft.com/office/drawing/2014/main" id="{82D806F9-0AC9-36AF-CF64-13FA58ED9732}"/>
              </a:ext>
            </a:extLst>
          </p:cNvPr>
          <p:cNvGrpSpPr/>
          <p:nvPr/>
        </p:nvGrpSpPr>
        <p:grpSpPr>
          <a:xfrm>
            <a:off x="1086376" y="3889091"/>
            <a:ext cx="162896" cy="278710"/>
            <a:chOff x="7601242" y="3729267"/>
            <a:chExt cx="222566" cy="380803"/>
          </a:xfrm>
        </p:grpSpPr>
        <p:sp>
          <p:nvSpPr>
            <p:cNvPr id="61" name="Google Shape;1911;p115">
              <a:extLst>
                <a:ext uri="{FF2B5EF4-FFF2-40B4-BE49-F238E27FC236}">
                  <a16:creationId xmlns:a16="http://schemas.microsoft.com/office/drawing/2014/main" id="{056214A0-CE90-6DAF-4E47-3458435B994B}"/>
                </a:ext>
              </a:extLst>
            </p:cNvPr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12;p115">
              <a:extLst>
                <a:ext uri="{FF2B5EF4-FFF2-40B4-BE49-F238E27FC236}">
                  <a16:creationId xmlns:a16="http://schemas.microsoft.com/office/drawing/2014/main" id="{745C6F77-777E-41A0-1E98-885A346A43FE}"/>
                </a:ext>
              </a:extLst>
            </p:cNvPr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 rot="10800000">
            <a:off x="3767700" y="1175998"/>
            <a:ext cx="5376300" cy="27915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title"/>
          </p:nvPr>
        </p:nvSpPr>
        <p:spPr>
          <a:xfrm>
            <a:off x="4514850" y="2288247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MATNURE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97" name="Google Shape;497;p71"/>
          <p:cNvSpPr txBox="1">
            <a:spLocks noGrp="1"/>
          </p:cNvSpPr>
          <p:nvPr>
            <p:ph type="title" idx="2"/>
          </p:nvPr>
        </p:nvSpPr>
        <p:spPr>
          <a:xfrm>
            <a:off x="5804550" y="1393950"/>
            <a:ext cx="1302600" cy="8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1"/>
          </p:nvPr>
        </p:nvSpPr>
        <p:spPr>
          <a:xfrm>
            <a:off x="4731900" y="2806809"/>
            <a:ext cx="3447900" cy="1025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We can help you solve all these problems organically and alongside farmers 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2"/>
          <p:cNvSpPr/>
          <p:nvPr/>
        </p:nvSpPr>
        <p:spPr>
          <a:xfrm rot="5400000">
            <a:off x="3488433" y="224916"/>
            <a:ext cx="2167133" cy="6924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2"/>
          <p:cNvSpPr txBox="1">
            <a:spLocks noGrp="1"/>
          </p:cNvSpPr>
          <p:nvPr>
            <p:ph type="title"/>
          </p:nvPr>
        </p:nvSpPr>
        <p:spPr>
          <a:xfrm>
            <a:off x="2529600" y="2784550"/>
            <a:ext cx="4084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Introduction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05" name="Google Shape;505;p72"/>
          <p:cNvSpPr txBox="1">
            <a:spLocks noGrp="1"/>
          </p:cNvSpPr>
          <p:nvPr>
            <p:ph type="subTitle" idx="1"/>
          </p:nvPr>
        </p:nvSpPr>
        <p:spPr>
          <a:xfrm>
            <a:off x="1586250" y="3356050"/>
            <a:ext cx="5971500" cy="1595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>
                <a:solidFill>
                  <a:schemeClr val="lt1"/>
                </a:solidFill>
              </a:rPr>
              <a:t>We aim to Digitalize farms by building up new Agri-Tech solutions to the market which will be surely important for human sustainability and for the health of our future generations.</a:t>
            </a:r>
          </a:p>
          <a:p>
            <a:pPr marL="0" indent="0"/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725925" y="1077750"/>
            <a:ext cx="41802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721950" y="1662150"/>
            <a:ext cx="4180200" cy="2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Our solution includes 2 parts service and product part :-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IoT based device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dirty="0">
                <a:solidFill>
                  <a:schemeClr val="dk1"/>
                </a:solidFill>
              </a:rPr>
              <a:t>ML Model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Website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>
                <a:solidFill>
                  <a:schemeClr val="dk1"/>
                </a:solidFill>
              </a:rPr>
              <a:t>Matnure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We focus on promoting farmers for Organic Farming, which results in good soil health and healthy vegetation for consumers.</a:t>
            </a:r>
            <a:endParaRPr dirty="0"/>
          </a:p>
        </p:txBody>
      </p:sp>
      <p:sp>
        <p:nvSpPr>
          <p:cNvPr id="513" name="Google Shape;513;p73"/>
          <p:cNvSpPr/>
          <p:nvPr/>
        </p:nvSpPr>
        <p:spPr>
          <a:xfrm rot="10800000">
            <a:off x="5960400" y="36705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35;p75">
            <a:extLst>
              <a:ext uri="{FF2B5EF4-FFF2-40B4-BE49-F238E27FC236}">
                <a16:creationId xmlns:a16="http://schemas.microsoft.com/office/drawing/2014/main" id="{1653C678-F3B5-CD94-9CC3-4B1831EAEE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920" r="3808"/>
          <a:stretch/>
        </p:blipFill>
        <p:spPr>
          <a:xfrm>
            <a:off x="5057029" y="462465"/>
            <a:ext cx="3451770" cy="460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working on</a:t>
            </a:r>
            <a:endParaRPr/>
          </a:p>
        </p:txBody>
      </p:sp>
      <p:sp>
        <p:nvSpPr>
          <p:cNvPr id="519" name="Google Shape;519;p74"/>
          <p:cNvSpPr txBox="1">
            <a:spLocks noGrp="1"/>
          </p:cNvSpPr>
          <p:nvPr>
            <p:ph type="title" idx="4"/>
          </p:nvPr>
        </p:nvSpPr>
        <p:spPr>
          <a:xfrm>
            <a:off x="928275" y="3929044"/>
            <a:ext cx="3508586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Integration and Accuracy</a:t>
            </a:r>
            <a:endParaRPr dirty="0"/>
          </a:p>
        </p:txBody>
      </p:sp>
      <p:sp>
        <p:nvSpPr>
          <p:cNvPr id="520" name="Google Shape;520;p74"/>
          <p:cNvSpPr txBox="1">
            <a:spLocks noGrp="1"/>
          </p:cNvSpPr>
          <p:nvPr>
            <p:ph type="title" idx="2"/>
          </p:nvPr>
        </p:nvSpPr>
        <p:spPr>
          <a:xfrm>
            <a:off x="2013761" y="1483104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IoT Device</a:t>
            </a:r>
            <a:endParaRPr dirty="0"/>
          </a:p>
        </p:txBody>
      </p:sp>
      <p:sp>
        <p:nvSpPr>
          <p:cNvPr id="523" name="Google Shape;523;p74"/>
          <p:cNvSpPr txBox="1">
            <a:spLocks noGrp="1"/>
          </p:cNvSpPr>
          <p:nvPr>
            <p:ph type="title" idx="6"/>
          </p:nvPr>
        </p:nvSpPr>
        <p:spPr>
          <a:xfrm>
            <a:off x="4643925" y="2685900"/>
            <a:ext cx="2423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Website</a:t>
            </a:r>
            <a:endParaRPr dirty="0"/>
          </a:p>
        </p:txBody>
      </p:sp>
      <p:pic>
        <p:nvPicPr>
          <p:cNvPr id="525" name="Google Shape;525;p74"/>
          <p:cNvPicPr preferRelativeResize="0"/>
          <p:nvPr/>
        </p:nvPicPr>
        <p:blipFill rotWithShape="1">
          <a:blip r:embed="rId3"/>
          <a:srcRect t="27010" b="27010"/>
          <a:stretch/>
        </p:blipFill>
        <p:spPr>
          <a:xfrm>
            <a:off x="0" y="2357013"/>
            <a:ext cx="4500075" cy="1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4"/>
          <p:cNvPicPr preferRelativeResize="0"/>
          <p:nvPr/>
        </p:nvPicPr>
        <p:blipFill rotWithShape="1">
          <a:blip r:embed="rId4"/>
          <a:srcRect t="17165" b="17165"/>
          <a:stretch/>
        </p:blipFill>
        <p:spPr>
          <a:xfrm>
            <a:off x="4644000" y="1172038"/>
            <a:ext cx="4500076" cy="116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4"/>
          <p:cNvPicPr preferRelativeResize="0"/>
          <p:nvPr/>
        </p:nvPicPr>
        <p:blipFill rotWithShape="1">
          <a:blip r:embed="rId5"/>
          <a:srcRect t="25739" b="25739"/>
          <a:stretch/>
        </p:blipFill>
        <p:spPr>
          <a:xfrm>
            <a:off x="4643925" y="3541988"/>
            <a:ext cx="4500073" cy="11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4"/>
          <p:cNvSpPr/>
          <p:nvPr/>
        </p:nvSpPr>
        <p:spPr>
          <a:xfrm rot="5400000">
            <a:off x="-667050" y="3755250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2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MATNURE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133F1C-3144-34D3-7157-5ED08B4F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96" y="255500"/>
            <a:ext cx="3854356" cy="3985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33670-501F-29C6-2886-B9EF390E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64" y="1768510"/>
            <a:ext cx="3136332" cy="24725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8"/>
          <p:cNvSpPr/>
          <p:nvPr/>
        </p:nvSpPr>
        <p:spPr>
          <a:xfrm>
            <a:off x="1231361" y="2412285"/>
            <a:ext cx="2873700" cy="108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98"/>
          <p:cNvSpPr txBox="1">
            <a:spLocks noGrp="1"/>
          </p:cNvSpPr>
          <p:nvPr>
            <p:ph type="title"/>
          </p:nvPr>
        </p:nvSpPr>
        <p:spPr>
          <a:xfrm>
            <a:off x="723900" y="269111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Deal</a:t>
            </a:r>
            <a:endParaRPr dirty="0"/>
          </a:p>
        </p:txBody>
      </p:sp>
      <p:sp>
        <p:nvSpPr>
          <p:cNvPr id="1413" name="Google Shape;1413;p98"/>
          <p:cNvSpPr txBox="1">
            <a:spLocks noGrp="1"/>
          </p:cNvSpPr>
          <p:nvPr>
            <p:ph type="title" idx="4294967295"/>
          </p:nvPr>
        </p:nvSpPr>
        <p:spPr>
          <a:xfrm>
            <a:off x="2687069" y="3653040"/>
            <a:ext cx="1860900" cy="329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Government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1415" name="Google Shape;1415;p98"/>
          <p:cNvSpPr txBox="1">
            <a:spLocks noGrp="1"/>
          </p:cNvSpPr>
          <p:nvPr>
            <p:ph type="title" idx="4294967295"/>
          </p:nvPr>
        </p:nvSpPr>
        <p:spPr>
          <a:xfrm>
            <a:off x="4595934" y="3653028"/>
            <a:ext cx="1860900" cy="1139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Corporate</a:t>
            </a:r>
            <a:br>
              <a:rPr lang="en-US" sz="1800" dirty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or </a:t>
            </a:r>
            <a:br>
              <a:rPr lang="en-US" sz="1800" dirty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Large-Scale Farmers</a:t>
            </a:r>
            <a:endParaRPr sz="1800" dirty="0">
              <a:solidFill>
                <a:schemeClr val="accent5"/>
              </a:solidFill>
            </a:endParaRPr>
          </a:p>
        </p:txBody>
      </p:sp>
      <p:sp>
        <p:nvSpPr>
          <p:cNvPr id="1419" name="Google Shape;1419;p98"/>
          <p:cNvSpPr txBox="1">
            <a:spLocks noGrp="1"/>
          </p:cNvSpPr>
          <p:nvPr>
            <p:ph type="title" idx="4294967295"/>
          </p:nvPr>
        </p:nvSpPr>
        <p:spPr>
          <a:xfrm>
            <a:off x="1628282" y="2245180"/>
            <a:ext cx="2079600" cy="13818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800" dirty="0">
                <a:solidFill>
                  <a:schemeClr val="lt2"/>
                </a:solidFill>
              </a:rPr>
              <a:t>Service – Data consultancy, geo-mapping</a:t>
            </a:r>
          </a:p>
        </p:txBody>
      </p:sp>
      <p:sp>
        <p:nvSpPr>
          <p:cNvPr id="1420" name="Google Shape;1420;p98"/>
          <p:cNvSpPr/>
          <p:nvPr/>
        </p:nvSpPr>
        <p:spPr>
          <a:xfrm>
            <a:off x="5049186" y="2412285"/>
            <a:ext cx="2873700" cy="108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98"/>
          <p:cNvSpPr txBox="1">
            <a:spLocks noGrp="1"/>
          </p:cNvSpPr>
          <p:nvPr>
            <p:ph type="title" idx="4294967295"/>
          </p:nvPr>
        </p:nvSpPr>
        <p:spPr>
          <a:xfrm>
            <a:off x="5465088" y="2367785"/>
            <a:ext cx="2079600" cy="113939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800" dirty="0">
                <a:solidFill>
                  <a:schemeClr val="lt2"/>
                </a:solidFill>
              </a:rPr>
              <a:t>Product - Organic Mulching Sheets</a:t>
            </a:r>
          </a:p>
        </p:txBody>
      </p:sp>
      <p:sp>
        <p:nvSpPr>
          <p:cNvPr id="1423" name="Google Shape;1423;p98"/>
          <p:cNvSpPr/>
          <p:nvPr/>
        </p:nvSpPr>
        <p:spPr>
          <a:xfrm>
            <a:off x="3135186" y="1049500"/>
            <a:ext cx="2873700" cy="108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98"/>
          <p:cNvSpPr txBox="1">
            <a:spLocks noGrp="1"/>
          </p:cNvSpPr>
          <p:nvPr>
            <p:ph type="title" idx="4294967295"/>
          </p:nvPr>
        </p:nvSpPr>
        <p:spPr>
          <a:xfrm>
            <a:off x="3508168" y="1386311"/>
            <a:ext cx="2079600" cy="39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2"/>
                </a:solidFill>
              </a:rPr>
              <a:t>The Deal</a:t>
            </a:r>
            <a:endParaRPr sz="2100" dirty="0">
              <a:solidFill>
                <a:schemeClr val="lt2"/>
              </a:solidFill>
            </a:endParaRPr>
          </a:p>
        </p:txBody>
      </p:sp>
      <p:cxnSp>
        <p:nvCxnSpPr>
          <p:cNvPr id="1426" name="Google Shape;1426;p98"/>
          <p:cNvCxnSpPr>
            <a:stCxn id="1409" idx="0"/>
            <a:endCxn id="1423" idx="2"/>
          </p:cNvCxnSpPr>
          <p:nvPr/>
        </p:nvCxnSpPr>
        <p:spPr>
          <a:xfrm rot="-5400000">
            <a:off x="3483161" y="1323435"/>
            <a:ext cx="273900" cy="1903800"/>
          </a:xfrm>
          <a:prstGeom prst="bentConnector3">
            <a:avLst>
              <a:gd name="adj1" fmla="val 49979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98"/>
          <p:cNvCxnSpPr>
            <a:stCxn id="1423" idx="2"/>
            <a:endCxn id="1420" idx="0"/>
          </p:cNvCxnSpPr>
          <p:nvPr/>
        </p:nvCxnSpPr>
        <p:spPr>
          <a:xfrm rot="-5400000" flipH="1">
            <a:off x="5392086" y="1318450"/>
            <a:ext cx="273900" cy="1914000"/>
          </a:xfrm>
          <a:prstGeom prst="bentConnector3">
            <a:avLst>
              <a:gd name="adj1" fmla="val 49979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98"/>
          <p:cNvCxnSpPr>
            <a:cxnSpLocks/>
            <a:stCxn id="1415" idx="0"/>
            <a:endCxn id="1420" idx="2"/>
          </p:cNvCxnSpPr>
          <p:nvPr/>
        </p:nvCxnSpPr>
        <p:spPr>
          <a:xfrm rot="5400000" flipH="1" flipV="1">
            <a:off x="5930339" y="3097331"/>
            <a:ext cx="151743" cy="95965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98"/>
          <p:cNvCxnSpPr>
            <a:cxnSpLocks/>
            <a:stCxn id="1409" idx="2"/>
            <a:endCxn id="1413" idx="0"/>
          </p:cNvCxnSpPr>
          <p:nvPr/>
        </p:nvCxnSpPr>
        <p:spPr>
          <a:xfrm rot="16200000" flipH="1">
            <a:off x="3066988" y="3102508"/>
            <a:ext cx="151755" cy="94930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3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4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Customer Segment</a:t>
            </a:r>
            <a:endParaRPr dirty="0"/>
          </a:p>
        </p:txBody>
      </p:sp>
      <p:pic>
        <p:nvPicPr>
          <p:cNvPr id="2" name="table">
            <a:extLst>
              <a:ext uri="{FF2B5EF4-FFF2-40B4-BE49-F238E27FC236}">
                <a16:creationId xmlns:a16="http://schemas.microsoft.com/office/drawing/2014/main" id="{9EC8D631-C189-2E67-20B1-667B8571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90" y="1049572"/>
            <a:ext cx="6503347" cy="3660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247</Words>
  <Application>Microsoft Macintosh PowerPoint</Application>
  <PresentationFormat>On-screen Show (16:9)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Playfair Display</vt:lpstr>
      <vt:lpstr>Quicksand</vt:lpstr>
      <vt:lpstr>Montserrat</vt:lpstr>
      <vt:lpstr>Montserrat Medium</vt:lpstr>
      <vt:lpstr>Sustainable Agriculture Project Proposal by Slidesgo</vt:lpstr>
      <vt:lpstr>Soil Management using IoT and ML</vt:lpstr>
      <vt:lpstr>Do you know(Problem Statement)?</vt:lpstr>
      <vt:lpstr>MATNURE</vt:lpstr>
      <vt:lpstr>Introduction</vt:lpstr>
      <vt:lpstr>Project summary</vt:lpstr>
      <vt:lpstr>What we are working on</vt:lpstr>
      <vt:lpstr>MATNURE</vt:lpstr>
      <vt:lpstr>The Deal</vt:lpstr>
      <vt:lpstr>Target Customer Segment</vt:lpstr>
      <vt:lpstr>Value Proposition</vt:lpstr>
      <vt:lpstr>Business Model</vt:lpstr>
      <vt:lpstr>Visit our web!</vt:lpstr>
      <vt:lpstr>Sowing the seeds of a healthier future through organic innovation.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Management using IoT and ML</dc:title>
  <cp:lastModifiedBy>MANAV GORA</cp:lastModifiedBy>
  <cp:revision>4</cp:revision>
  <dcterms:modified xsi:type="dcterms:W3CDTF">2024-02-07T17:22:32Z</dcterms:modified>
</cp:coreProperties>
</file>